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67" r:id="rId5"/>
    <p:sldId id="258" r:id="rId6"/>
    <p:sldId id="259" r:id="rId7"/>
    <p:sldId id="263" r:id="rId8"/>
    <p:sldId id="260" r:id="rId9"/>
    <p:sldId id="268" r:id="rId10"/>
    <p:sldId id="264" r:id="rId11"/>
    <p:sldId id="265" r:id="rId12"/>
    <p:sldId id="272" r:id="rId13"/>
    <p:sldId id="273" r:id="rId14"/>
    <p:sldId id="274" r:id="rId15"/>
    <p:sldId id="269" r:id="rId16"/>
    <p:sldId id="270" r:id="rId17"/>
    <p:sldId id="271" r:id="rId18"/>
    <p:sldId id="261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875"/>
    <p:restoredTop sz="94648"/>
  </p:normalViewPr>
  <p:slideViewPr>
    <p:cSldViewPr>
      <p:cViewPr varScale="1">
        <p:scale>
          <a:sx n="70" d="100"/>
          <a:sy n="70" d="100"/>
        </p:scale>
        <p:origin x="129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E5B777-5985-99D7-D1EE-C05C022CC8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C437B8-EEFE-7039-13A0-CEAA61B955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893BEA-BB0A-ED42-54DD-1295E4FAD5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3F9B9FC4-71B2-5D48-A144-D10A959654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746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D49AB4-824D-3D5A-F9BB-A33E60EBA6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4826A1-5B24-D7EE-7B3F-B53BE3E6A0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8B8340-6F17-EB5C-4067-C3425A7FB7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E43B4907-DF9C-BB49-8F58-126DC39ACB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748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  <a:prstGeom prst="rect">
            <a:avLst/>
          </a:prstGeo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E23D21-8E87-3B84-E551-2FE5DECBCB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7A91927-18D0-69BC-CD90-04FC462C94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1BE9D9-92C7-5B2E-2D79-1705BE7990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9136085-B8C5-E749-88BE-7F54D5C917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2305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9FB36E-0ECD-685C-78FD-744F3C10F6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4C4D80-B3B4-D621-CE13-262D287994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8DECEB-81FD-CA73-7D18-96CBDE7F22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87511CA-B206-594B-85CB-12F24B2845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230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64F29F-CC05-5CB3-9F4B-EC95BEFC1A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A9DC27-26CF-C455-D3A5-005E18B80C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6933B1-262F-D120-C4E6-7721B920BC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14673273-8197-0445-BCED-F614774076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91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6082C8-44FD-AA0D-B23C-5B2C091F9A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786F84-E66B-579D-BE4D-4DC9F3A766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1200E0-A4BC-D71F-1C08-C1467DF136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5AC38DB3-689F-134A-82D5-62FD63F5C9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056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6D643B0-6EF6-E2F5-32AD-D25D2F573A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7339C28-149B-D157-4CAE-C5CA606564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105A717-284E-2618-E5FB-86B4920A0C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57A925D-4499-D042-8BB8-87AD39A493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2791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6ABD2A8-81EF-870C-B5F7-627D5374F0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0D1CB9D-A8AF-314D-D6E7-2F06B1ABD6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D91982F-1F59-089A-CB10-CA054A7613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B9FD853-AF45-3A4E-A65A-3DC094B373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8104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0105E69-62FB-8C8E-F83A-D4C0FBAD03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E2F5B3C-C4A9-5962-50FF-08F8B6BF55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F01F5B7-C57C-FBA2-DFF1-FFB84BB3A4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CC104CD4-ED4F-284A-8839-36CDAA90D0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08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2FE7B9-1A8A-E37B-84E1-31473843D5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33D59A-EE9B-DB41-67FA-A730DD5905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6754CF-800E-6367-EC88-96BA501097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04BEB31-1DF4-404D-BC01-D2C74E8F53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948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6FB40F-E6A5-FE5E-F2DE-E4C6B5AC42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7A99DE-EAD7-3E9F-544D-3693C8F701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D91CEC-89C8-E52B-69C4-34759005E4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737A1940-3E9D-DA43-84AB-52CBB1789D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664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erson walking on a train track&#10;&#10;Description automatically generated with low confidence">
            <a:extLst>
              <a:ext uri="{FF2B5EF4-FFF2-40B4-BE49-F238E27FC236}">
                <a16:creationId xmlns:a16="http://schemas.microsoft.com/office/drawing/2014/main" id="{42304044-DDFF-409D-083E-C91201175B0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991141" y="5357386"/>
            <a:ext cx="913604" cy="1294272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FCA4140B-B540-DD16-FB47-A0C2814532B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39255" y="5699589"/>
            <a:ext cx="952069" cy="952069"/>
          </a:xfrm>
          <a:prstGeom prst="rect">
            <a:avLst/>
          </a:prstGeom>
        </p:spPr>
      </p:pic>
      <p:sp>
        <p:nvSpPr>
          <p:cNvPr id="4" name="TextBox 5">
            <a:extLst>
              <a:ext uri="{FF2B5EF4-FFF2-40B4-BE49-F238E27FC236}">
                <a16:creationId xmlns:a16="http://schemas.microsoft.com/office/drawing/2014/main" id="{C1457E79-1E39-A588-E6ED-DDDDC76C003F}"/>
              </a:ext>
            </a:extLst>
          </p:cNvPr>
          <p:cNvSpPr txBox="1"/>
          <p:nvPr userDrawn="1"/>
        </p:nvSpPr>
        <p:spPr>
          <a:xfrm>
            <a:off x="1710912" y="6330806"/>
            <a:ext cx="5760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algn="ctr"/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© Chris Cooper and CM Hall 2023, Goodfellow Publishers Ltd.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2">
            <a:extLst>
              <a:ext uri="{FF2B5EF4-FFF2-40B4-BE49-F238E27FC236}">
                <a16:creationId xmlns:a16="http://schemas.microsoft.com/office/drawing/2014/main" id="{DB05322E-CA3A-C781-1337-BB164717D32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i="1" dirty="0"/>
              <a:t>Contemporary Tourism</a:t>
            </a:r>
          </a:p>
        </p:txBody>
      </p:sp>
      <p:sp>
        <p:nvSpPr>
          <p:cNvPr id="2050" name="Rectangle 3">
            <a:extLst>
              <a:ext uri="{FF2B5EF4-FFF2-40B4-BE49-F238E27FC236}">
                <a16:creationId xmlns:a16="http://schemas.microsoft.com/office/drawing/2014/main" id="{1B6BCF8D-5E16-4A82-72AF-30805C8DA25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Tourism in the Twenty First Century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>
            <a:extLst>
              <a:ext uri="{FF2B5EF4-FFF2-40B4-BE49-F238E27FC236}">
                <a16:creationId xmlns:a16="http://schemas.microsoft.com/office/drawing/2014/main" id="{42B14040-F215-825F-72E5-BE0142FC8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Tourism, oil and peak carbon</a:t>
            </a:r>
          </a:p>
        </p:txBody>
      </p:sp>
      <p:sp>
        <p:nvSpPr>
          <p:cNvPr id="10242" name="Content Placeholder 2">
            <a:extLst>
              <a:ext uri="{FF2B5EF4-FFF2-40B4-BE49-F238E27FC236}">
                <a16:creationId xmlns:a16="http://schemas.microsoft.com/office/drawing/2014/main" id="{EA1C5EB4-06A6-05F9-54BB-78954D1F8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1" y="1916832"/>
            <a:ext cx="8784977" cy="4680520"/>
          </a:xfrm>
        </p:spPr>
        <p:txBody>
          <a:bodyPr/>
          <a:lstStyle/>
          <a:p>
            <a:pPr eaLnBrk="1" hangingPunct="1"/>
            <a:r>
              <a:rPr lang="en-US" altLang="en-US" dirty="0"/>
              <a:t>Tourism transport, especially aviation, highly dependent on oil – difficulties in substitution</a:t>
            </a:r>
          </a:p>
          <a:p>
            <a:pPr eaLnBrk="1" hangingPunct="1"/>
            <a:r>
              <a:rPr lang="en-US" altLang="en-US" dirty="0"/>
              <a:t>Although substantial fluctuations in prices long-term trend is for oil to become more expensive although it will always be available (at a price)</a:t>
            </a:r>
          </a:p>
          <a:p>
            <a:pPr eaLnBrk="1" hangingPunct="1"/>
            <a:r>
              <a:rPr lang="en-US" altLang="en-US" dirty="0"/>
              <a:t>Short-term concerns over cost of oil</a:t>
            </a:r>
          </a:p>
          <a:p>
            <a:pPr eaLnBrk="1" hangingPunct="1"/>
            <a:r>
              <a:rPr lang="en-US" altLang="en-US" dirty="0"/>
              <a:t>Long-term concerns over peak carbon rather than peak oil given emission limits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>
            <a:extLst>
              <a:ext uri="{FF2B5EF4-FFF2-40B4-BE49-F238E27FC236}">
                <a16:creationId xmlns:a16="http://schemas.microsoft.com/office/drawing/2014/main" id="{639C772E-502C-3209-1B0C-6A9A158E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Transition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4DC25-EDDE-C33C-5DC7-5AF54B100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844675"/>
            <a:ext cx="8785225" cy="4251325"/>
          </a:xfrm>
        </p:spPr>
        <p:txBody>
          <a:bodyPr/>
          <a:lstStyle/>
          <a:p>
            <a:pPr marL="514350" indent="-514350" eaLnBrk="1" hangingPunct="1">
              <a:buFontTx/>
              <a:buAutoNum type="arabicPeriod"/>
            </a:pPr>
            <a:r>
              <a:rPr lang="en-US" altLang="en-US" sz="2800"/>
              <a:t>Long-term thinking (at least 25 years) as a framework for shaping short-term policy.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en-US" altLang="en-US" sz="2800"/>
              <a:t>Thinking in terms of more than one domain (multi-domain) and different actors (multi-actor) at different scale levels (multi-level).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en-US" altLang="en-US" sz="2800"/>
              <a:t>Focus on learning and philosophy (learning-by-doing and doing-by-learning).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en-US" altLang="en-US" sz="2800"/>
              <a:t>System innovation alongside system improvement.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en-US" altLang="en-US" sz="2800"/>
              <a:t>Keeping a large number of options open (wide playing field).</a:t>
            </a:r>
          </a:p>
          <a:p>
            <a:pPr marL="514350" indent="-514350" eaLnBrk="1" hangingPunct="1"/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E825BF-75C7-FDEB-22D4-7B32D686D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 typology of transitions</a:t>
            </a:r>
          </a:p>
        </p:txBody>
      </p:sp>
      <p:pic>
        <p:nvPicPr>
          <p:cNvPr id="7" name="Content Placeholder 6" descr="Diagram&#10;&#10;Description automatically generated">
            <a:extLst>
              <a:ext uri="{FF2B5EF4-FFF2-40B4-BE49-F238E27FC236}">
                <a16:creationId xmlns:a16="http://schemas.microsoft.com/office/drawing/2014/main" id="{1AB1E21F-1906-3F70-2EDC-13356B9B8B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2600" y="1888969"/>
            <a:ext cx="8178799" cy="396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647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6DF8E-2B61-63E7-00CA-0F1F7973E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 to growth crisis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11446-39C4-374E-614F-C2E35033F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981200"/>
            <a:ext cx="8784976" cy="476016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 business as usual (BAU) approach which may intensify existing market-oriented approaches to the problem of growth.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‘green growth’ approach which still utilizes quantitative notions of output, but which puts a strong focus on technological solutions and greater efficiency in MRE use.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degrowth approach that seeks to integrate efficiency and sufficiency approaches.</a:t>
            </a:r>
          </a:p>
        </p:txBody>
      </p:sp>
    </p:spTree>
    <p:extLst>
      <p:ext uri="{BB962C8B-B14F-4D97-AF65-F5344CB8AC3E}">
        <p14:creationId xmlns:p14="http://schemas.microsoft.com/office/powerpoint/2010/main" val="22387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FE6FD3-C2CB-748C-5B2F-DB0B85CF5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Efficiency, sufficiency and sustainable tourism consumption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FBEDABD-AF5B-6BB0-6FC1-D5D9770BE8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8796" y="1675227"/>
            <a:ext cx="6786406" cy="43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637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68E71-BF78-5DBB-03D6-77C33683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Sustainable Development Goals (SDGs)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E29C9-54AB-DE13-EF6E-1BE5D9618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544144"/>
          </a:xfrm>
        </p:spPr>
        <p:txBody>
          <a:bodyPr/>
          <a:lstStyle/>
          <a:p>
            <a:r>
              <a:rPr lang="en-US" dirty="0"/>
              <a:t>The UN 2030 Agenda for Sustainable Development, adopted at the 70th UN General Assembly in September 2015, set a series of 17 Sustainable Development Goals (SDGs)</a:t>
            </a:r>
          </a:p>
          <a:p>
            <a:r>
              <a:rPr lang="en-US" dirty="0"/>
              <a:t>“to end poverty, protect the planet and ensure prosperity for all ...[by 2030]... as part of a new sustainable development agenda”.</a:t>
            </a:r>
          </a:p>
        </p:txBody>
      </p:sp>
    </p:spTree>
    <p:extLst>
      <p:ext uri="{BB962C8B-B14F-4D97-AF65-F5344CB8AC3E}">
        <p14:creationId xmlns:p14="http://schemas.microsoft.com/office/powerpoint/2010/main" val="1981483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4656B-197A-3BBB-700F-21F456CA9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93863-FDB5-3768-4FEA-377A92314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52600"/>
            <a:ext cx="8352928" cy="4844752"/>
          </a:xfrm>
        </p:spPr>
        <p:txBody>
          <a:bodyPr/>
          <a:lstStyle/>
          <a:p>
            <a:r>
              <a:rPr lang="en-US" dirty="0"/>
              <a:t>The 17 SDGs underpinning the 2030 agenda for sustainable development have 169 associated targets, which cover all aspects of sustainability: </a:t>
            </a:r>
          </a:p>
          <a:p>
            <a:r>
              <a:rPr lang="en-US" dirty="0"/>
              <a:t>to end poverty,</a:t>
            </a:r>
          </a:p>
          <a:p>
            <a:r>
              <a:rPr lang="en-US" dirty="0"/>
              <a:t>promote prosperity and well-being for all, and </a:t>
            </a:r>
          </a:p>
          <a:p>
            <a:r>
              <a:rPr lang="en-US" dirty="0"/>
              <a:t>to protect the planet.</a:t>
            </a:r>
          </a:p>
        </p:txBody>
      </p:sp>
    </p:spTree>
    <p:extLst>
      <p:ext uri="{BB962C8B-B14F-4D97-AF65-F5344CB8AC3E}">
        <p14:creationId xmlns:p14="http://schemas.microsoft.com/office/powerpoint/2010/main" val="919333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1A046-C29F-19D9-F12B-0C5B58D0E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40FCC-03A5-87DE-EE6A-A106407DE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844824"/>
            <a:ext cx="8568952" cy="4752528"/>
          </a:xfrm>
        </p:spPr>
        <p:txBody>
          <a:bodyPr/>
          <a:lstStyle/>
          <a:p>
            <a:r>
              <a:rPr lang="en-US" dirty="0"/>
              <a:t>UNWTO &amp; UNDP (2017) suggests that tourism can play an important role in the pursuit of goals: </a:t>
            </a:r>
          </a:p>
          <a:p>
            <a:r>
              <a:rPr lang="en-US" dirty="0"/>
              <a:t>8 (Inclusive and sustainable economic growth), </a:t>
            </a:r>
          </a:p>
          <a:p>
            <a:r>
              <a:rPr lang="en-US" dirty="0"/>
              <a:t>12 (Sustainable </a:t>
            </a:r>
            <a:r>
              <a:rPr lang="en-US" dirty="0" err="1"/>
              <a:t>consumptionnand</a:t>
            </a:r>
            <a:r>
              <a:rPr lang="en-US" dirty="0"/>
              <a:t> production), and </a:t>
            </a:r>
          </a:p>
          <a:p>
            <a:r>
              <a:rPr lang="en-US" dirty="0"/>
              <a:t>14 (Sustainable use of oceans and marine resources).</a:t>
            </a:r>
          </a:p>
        </p:txBody>
      </p:sp>
    </p:spTree>
    <p:extLst>
      <p:ext uri="{BB962C8B-B14F-4D97-AF65-F5344CB8AC3E}">
        <p14:creationId xmlns:p14="http://schemas.microsoft.com/office/powerpoint/2010/main" val="1623166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>
            <a:extLst>
              <a:ext uri="{FF2B5EF4-FFF2-40B4-BE49-F238E27FC236}">
                <a16:creationId xmlns:a16="http://schemas.microsoft.com/office/drawing/2014/main" id="{341C03CD-FE51-B0EC-2B61-7C07D131B0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 of Key Points</a:t>
            </a:r>
          </a:p>
        </p:txBody>
      </p:sp>
      <p:sp>
        <p:nvSpPr>
          <p:cNvPr id="8194" name="Rectangle 3">
            <a:extLst>
              <a:ext uri="{FF2B5EF4-FFF2-40B4-BE49-F238E27FC236}">
                <a16:creationId xmlns:a16="http://schemas.microsoft.com/office/drawing/2014/main" id="{9610CD9E-2C39-52BB-23B7-2A9A59BC0A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981200"/>
            <a:ext cx="8496944" cy="4688160"/>
          </a:xfrm>
        </p:spPr>
        <p:txBody>
          <a:bodyPr/>
          <a:lstStyle/>
          <a:p>
            <a:pPr eaLnBrk="1" hangingPunct="1"/>
            <a:r>
              <a:rPr lang="en-US" altLang="en-US" dirty="0"/>
              <a:t>Change in tourism is normal</a:t>
            </a:r>
          </a:p>
          <a:p>
            <a:pPr eaLnBrk="1" hangingPunct="1"/>
            <a:r>
              <a:rPr lang="en-US" altLang="en-US" dirty="0"/>
              <a:t>Technological change will be a dominant force along with environmental conditions and concerns </a:t>
            </a:r>
            <a:r>
              <a:rPr lang="en-US" altLang="en-US"/>
              <a:t>over sustainability</a:t>
            </a:r>
            <a:endParaRPr lang="en-US" altLang="en-US" dirty="0"/>
          </a:p>
          <a:p>
            <a:pPr eaLnBrk="1" hangingPunct="1"/>
            <a:r>
              <a:rPr lang="en-US" altLang="en-US" dirty="0"/>
              <a:t>The disruptive capacity of new services is dependent on the regulatory environment</a:t>
            </a:r>
          </a:p>
          <a:p>
            <a:pPr eaLnBrk="1" hangingPunct="1"/>
            <a:r>
              <a:rPr lang="en-US" altLang="en-US" dirty="0"/>
              <a:t>The consumer and the supplier of tourism remain interdependent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>
            <a:extLst>
              <a:ext uri="{FF2B5EF4-FFF2-40B4-BE49-F238E27FC236}">
                <a16:creationId xmlns:a16="http://schemas.microsoft.com/office/drawing/2014/main" id="{BCF423FE-F273-A418-B6A1-A47D4222A0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15834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Lecture Objectives</a:t>
            </a:r>
          </a:p>
        </p:txBody>
      </p:sp>
      <p:sp>
        <p:nvSpPr>
          <p:cNvPr id="3074" name="Rectangle 3">
            <a:extLst>
              <a:ext uri="{FF2B5EF4-FFF2-40B4-BE49-F238E27FC236}">
                <a16:creationId xmlns:a16="http://schemas.microsoft.com/office/drawing/2014/main" id="{59D2C73F-8379-5E80-ED21-E2B4C9ADC0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196753"/>
            <a:ext cx="8785101" cy="5472336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GB" altLang="en-US" sz="2800" dirty="0"/>
              <a:t>Be able to appreciate some of the key factors influencing tourism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z="2800" dirty="0"/>
              <a:t>Understand why the condition of the physical environment is significant for the future of tourism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z="2800" dirty="0"/>
              <a:t>Understand the potential significance of climate change for tourism environments and destinations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z="2800" dirty="0"/>
              <a:t>Identify some of the difficulties associated with predicting tourist flows and patterns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z="2800" dirty="0"/>
              <a:t>Appreciate the role that aviation plays with respect to both climate change and energy supply issues in tourism 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z="2800" dirty="0"/>
              <a:t>Appreciate the value of scenarios as a decision-making tool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>
            <a:extLst>
              <a:ext uri="{FF2B5EF4-FFF2-40B4-BE49-F238E27FC236}">
                <a16:creationId xmlns:a16="http://schemas.microsoft.com/office/drawing/2014/main" id="{ADF9AFF2-7B44-C0AB-309B-232F702939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 Uncertain World</a:t>
            </a:r>
          </a:p>
        </p:txBody>
      </p:sp>
      <p:sp>
        <p:nvSpPr>
          <p:cNvPr id="4098" name="Rectangle 3">
            <a:extLst>
              <a:ext uri="{FF2B5EF4-FFF2-40B4-BE49-F238E27FC236}">
                <a16:creationId xmlns:a16="http://schemas.microsoft.com/office/drawing/2014/main" id="{AB38DF03-BDFF-EF5C-0132-56B230602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dirty="0"/>
              <a:t>The future is unknown</a:t>
            </a:r>
          </a:p>
          <a:p>
            <a:pPr eaLnBrk="1" hangingPunct="1"/>
            <a:r>
              <a:rPr lang="en-US" altLang="en-US" dirty="0"/>
              <a:t>Prediction is difficult due to:</a:t>
            </a:r>
          </a:p>
          <a:p>
            <a:pPr eaLnBrk="1" hangingPunct="1"/>
            <a:r>
              <a:rPr lang="en-US" altLang="en-US" dirty="0"/>
              <a:t>Wild card events, e.g., COVID-19</a:t>
            </a:r>
          </a:p>
          <a:p>
            <a:pPr eaLnBrk="1" hangingPunct="1"/>
            <a:r>
              <a:rPr lang="en-US" altLang="en-US" dirty="0"/>
              <a:t>Shifting business environment</a:t>
            </a:r>
          </a:p>
          <a:p>
            <a:pPr eaLnBrk="1" hangingPunct="1"/>
            <a:r>
              <a:rPr lang="en-US" altLang="en-US" dirty="0"/>
              <a:t>All elements impact upon the production and consumption of tourism whether directly or indirectly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0B8F2-E236-62DA-D603-AFBD2F9B7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Trends and issues affecting contemporary tourism</a:t>
            </a:r>
          </a:p>
        </p:txBody>
      </p:sp>
      <p:pic>
        <p:nvPicPr>
          <p:cNvPr id="8" name="Content Placeholder 7" descr="Diagram, text&#10;&#10;Description automatically generated">
            <a:extLst>
              <a:ext uri="{FF2B5EF4-FFF2-40B4-BE49-F238E27FC236}">
                <a16:creationId xmlns:a16="http://schemas.microsoft.com/office/drawing/2014/main" id="{C5C8C5C4-1B76-884E-4004-CC3D048FB1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0844" y="1396588"/>
            <a:ext cx="5039599" cy="5344780"/>
          </a:xfrm>
        </p:spPr>
      </p:pic>
    </p:spTree>
    <p:extLst>
      <p:ext uri="{BB962C8B-B14F-4D97-AF65-F5344CB8AC3E}">
        <p14:creationId xmlns:p14="http://schemas.microsoft.com/office/powerpoint/2010/main" val="2775698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>
            <a:extLst>
              <a:ext uri="{FF2B5EF4-FFF2-40B4-BE49-F238E27FC236}">
                <a16:creationId xmlns:a16="http://schemas.microsoft.com/office/drawing/2014/main" id="{0694BC97-6A14-A998-48F9-50B3C3AADC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Paradox</a:t>
            </a:r>
          </a:p>
        </p:txBody>
      </p:sp>
      <p:sp>
        <p:nvSpPr>
          <p:cNvPr id="5122" name="Rectangle 3">
            <a:extLst>
              <a:ext uri="{FF2B5EF4-FFF2-40B4-BE49-F238E27FC236}">
                <a16:creationId xmlns:a16="http://schemas.microsoft.com/office/drawing/2014/main" id="{EFF18FE9-D386-189F-C3BA-D2311FF0F1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6640" cy="461615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Growth in international tourism, i.e., forecasts for 2020 and 2030, set against global environmental change and the effects of COVID-19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Paradox – can they be reconciled, especially global environmental change?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Forecasts versus concerns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Political instability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Energy costs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Global environmental change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>
            <a:extLst>
              <a:ext uri="{FF2B5EF4-FFF2-40B4-BE49-F238E27FC236}">
                <a16:creationId xmlns:a16="http://schemas.microsoft.com/office/drawing/2014/main" id="{03BC5E2C-34C7-AAF5-F7C7-CBEF1634C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Climate Change</a:t>
            </a:r>
          </a:p>
        </p:txBody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id="{726B6368-903F-C8E3-2B55-2E8509918C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752601"/>
            <a:ext cx="8857108" cy="4916488"/>
          </a:xfrm>
        </p:spPr>
        <p:txBody>
          <a:bodyPr/>
          <a:lstStyle/>
          <a:p>
            <a:pPr eaLnBrk="1" hangingPunct="1"/>
            <a:r>
              <a:rPr lang="en-US" altLang="en-US" dirty="0"/>
              <a:t>Major issues for</a:t>
            </a:r>
          </a:p>
          <a:p>
            <a:pPr lvl="1" eaLnBrk="1" hangingPunct="1"/>
            <a:r>
              <a:rPr lang="en-US" altLang="en-US" dirty="0"/>
              <a:t>Coral reef tourism</a:t>
            </a:r>
          </a:p>
          <a:p>
            <a:pPr lvl="1" eaLnBrk="1" hangingPunct="1"/>
            <a:r>
              <a:rPr lang="en-US" altLang="en-US" dirty="0"/>
              <a:t>Coastal tourism</a:t>
            </a:r>
          </a:p>
          <a:p>
            <a:pPr lvl="1" eaLnBrk="1" hangingPunct="1"/>
            <a:r>
              <a:rPr lang="en-US" altLang="en-US" dirty="0"/>
              <a:t>Winter tourism</a:t>
            </a:r>
          </a:p>
          <a:p>
            <a:pPr lvl="1" eaLnBrk="1" hangingPunct="1"/>
            <a:r>
              <a:rPr lang="en-US" altLang="en-US" dirty="0"/>
              <a:t>Other areas just as important but do not received as much coverage, e.g. biodiversity </a:t>
            </a:r>
          </a:p>
          <a:p>
            <a:pPr eaLnBrk="1" hangingPunct="1"/>
            <a:r>
              <a:rPr lang="en-US" altLang="en-US" dirty="0"/>
              <a:t>Responding to change</a:t>
            </a:r>
          </a:p>
          <a:p>
            <a:pPr lvl="1" eaLnBrk="1" hangingPunct="1"/>
            <a:r>
              <a:rPr lang="en-US" altLang="en-US" dirty="0"/>
              <a:t>Greenhouse Gasses (GHG)</a:t>
            </a:r>
          </a:p>
          <a:p>
            <a:pPr lvl="1" eaLnBrk="1" hangingPunct="1"/>
            <a:r>
              <a:rPr lang="en-US" altLang="en-US" dirty="0"/>
              <a:t>Aviation sector, as a major source of GHG, and with aviation fuel hard to substitute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>
            <a:extLst>
              <a:ext uri="{FF2B5EF4-FFF2-40B4-BE49-F238E27FC236}">
                <a16:creationId xmlns:a16="http://schemas.microsoft.com/office/drawing/2014/main" id="{4A0AB769-E340-88CC-C3E3-C418DC1EB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Climate change</a:t>
            </a:r>
          </a:p>
        </p:txBody>
      </p:sp>
      <p:sp>
        <p:nvSpPr>
          <p:cNvPr id="9218" name="Content Placeholder 2">
            <a:extLst>
              <a:ext uri="{FF2B5EF4-FFF2-40B4-BE49-F238E27FC236}">
                <a16:creationId xmlns:a16="http://schemas.microsoft.com/office/drawing/2014/main" id="{CE608CD9-CCE8-9F38-9D2F-152727836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96752"/>
            <a:ext cx="8713663" cy="5400898"/>
          </a:xfrm>
        </p:spPr>
        <p:txBody>
          <a:bodyPr/>
          <a:lstStyle/>
          <a:p>
            <a:pPr eaLnBrk="1" hangingPunct="1"/>
            <a:r>
              <a:rPr lang="en-US" altLang="en-US" dirty="0"/>
              <a:t>Efficiency gains not as great as increase in tourism. </a:t>
            </a:r>
          </a:p>
          <a:p>
            <a:pPr lvl="1" eaLnBrk="1" hangingPunct="1"/>
            <a:r>
              <a:rPr lang="en-US" altLang="en-US" dirty="0"/>
              <a:t>Absolute emissions from tourism continue to increase even though may be lower on a per trip or per passenger/km basis.</a:t>
            </a:r>
          </a:p>
          <a:p>
            <a:pPr eaLnBrk="1" hangingPunct="1"/>
            <a:r>
              <a:rPr lang="en-US" altLang="en-US" dirty="0"/>
              <a:t>Aviation and shipping not included in the Paris 2015 agreement</a:t>
            </a:r>
          </a:p>
          <a:p>
            <a:pPr eaLnBrk="1" hangingPunct="1"/>
            <a:r>
              <a:rPr lang="en-US" altLang="en-US" dirty="0"/>
              <a:t>Even with the Paris agreement global warming and sea level rise will be substantial. What will be the effect of further measures on tourism?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>
            <a:extLst>
              <a:ext uri="{FF2B5EF4-FFF2-40B4-BE49-F238E27FC236}">
                <a16:creationId xmlns:a16="http://schemas.microsoft.com/office/drawing/2014/main" id="{235DE229-662B-689B-5DC1-77E9E3DB2F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Predicting Change</a:t>
            </a:r>
          </a:p>
        </p:txBody>
      </p:sp>
      <p:sp>
        <p:nvSpPr>
          <p:cNvPr id="7170" name="Rectangle 3">
            <a:extLst>
              <a:ext uri="{FF2B5EF4-FFF2-40B4-BE49-F238E27FC236}">
                <a16:creationId xmlns:a16="http://schemas.microsoft.com/office/drawing/2014/main" id="{B633E3A0-C43C-D301-2D52-1DBF935EB0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Causality difficult to determine</a:t>
            </a:r>
          </a:p>
          <a:p>
            <a:pPr eaLnBrk="1" hangingPunct="1"/>
            <a:r>
              <a:rPr lang="en-US" altLang="en-US"/>
              <a:t>Difficulties in predicting tourist or business behaviour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CC6F75-C10D-1944-2B55-85B190E97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Examples of forecasting approaches</a:t>
            </a:r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CCC76D96-5417-DBFF-1B24-6DCBDFA7FC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8101" y="1675227"/>
            <a:ext cx="7447796" cy="43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35796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726</Words>
  <Application>Microsoft Office PowerPoint</Application>
  <PresentationFormat>On-screen Show (4:3)</PresentationFormat>
  <Paragraphs>76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Blank Presentation</vt:lpstr>
      <vt:lpstr>Contemporary Tourism</vt:lpstr>
      <vt:lpstr>Lecture Objectives</vt:lpstr>
      <vt:lpstr>An Uncertain World</vt:lpstr>
      <vt:lpstr>Trends and issues affecting contemporary tourism</vt:lpstr>
      <vt:lpstr>Paradox</vt:lpstr>
      <vt:lpstr>Climate Change</vt:lpstr>
      <vt:lpstr>Climate change</vt:lpstr>
      <vt:lpstr>Predicting Change</vt:lpstr>
      <vt:lpstr>Examples of forecasting approaches</vt:lpstr>
      <vt:lpstr>Tourism, oil and peak carbon</vt:lpstr>
      <vt:lpstr>Transition Management</vt:lpstr>
      <vt:lpstr>A typology of transitions</vt:lpstr>
      <vt:lpstr>Approaches to growth crisis</vt:lpstr>
      <vt:lpstr>Efficiency, sufficiency and sustainable tourism consumption</vt:lpstr>
      <vt:lpstr>Sustainable Development Goals (SDGs)</vt:lpstr>
      <vt:lpstr>SDGs</vt:lpstr>
      <vt:lpstr>SDGs</vt:lpstr>
      <vt:lpstr>Summary of Key Points</vt:lpstr>
    </vt:vector>
  </TitlesOfParts>
  <Company>chris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Sally North</cp:lastModifiedBy>
  <cp:revision>13</cp:revision>
  <dcterms:created xsi:type="dcterms:W3CDTF">2007-09-25T11:26:34Z</dcterms:created>
  <dcterms:modified xsi:type="dcterms:W3CDTF">2023-01-07T15:32:07Z</dcterms:modified>
</cp:coreProperties>
</file>